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5" r:id="rId8"/>
    <p:sldId id="266" r:id="rId9"/>
    <p:sldId id="267" r:id="rId10"/>
    <p:sldId id="268"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4" d="100"/>
          <a:sy n="64" d="100"/>
        </p:scale>
        <p:origin x="63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0FC04A-D079-4F31-8460-54A848B6EE7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426797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0FC04A-D079-4F31-8460-54A848B6EE7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388286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0FC04A-D079-4F31-8460-54A848B6EE7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64188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0FC04A-D079-4F31-8460-54A848B6EE7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24869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0FC04A-D079-4F31-8460-54A848B6EE70}"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409430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0FC04A-D079-4F31-8460-54A848B6EE7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384478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0FC04A-D079-4F31-8460-54A848B6EE70}"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207645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0FC04A-D079-4F31-8460-54A848B6EE70}"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413315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FC04A-D079-4F31-8460-54A848B6EE70}"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84593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0FC04A-D079-4F31-8460-54A848B6EE7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77083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0FC04A-D079-4F31-8460-54A848B6EE70}"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7EA82-B689-4F6E-A3EC-0C173A04DCA7}" type="slidenum">
              <a:rPr lang="en-US" smtClean="0"/>
              <a:t>‹#›</a:t>
            </a:fld>
            <a:endParaRPr lang="en-US"/>
          </a:p>
        </p:txBody>
      </p:sp>
    </p:spTree>
    <p:extLst>
      <p:ext uri="{BB962C8B-B14F-4D97-AF65-F5344CB8AC3E}">
        <p14:creationId xmlns:p14="http://schemas.microsoft.com/office/powerpoint/2010/main" val="260156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FC04A-D079-4F31-8460-54A848B6EE70}" type="datetimeFigureOut">
              <a:rPr lang="en-US" smtClean="0"/>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7EA82-B689-4F6E-A3EC-0C173A04DCA7}" type="slidenum">
              <a:rPr lang="en-US" smtClean="0"/>
              <a:t>‹#›</a:t>
            </a:fld>
            <a:endParaRPr lang="en-US"/>
          </a:p>
        </p:txBody>
      </p:sp>
    </p:spTree>
    <p:extLst>
      <p:ext uri="{BB962C8B-B14F-4D97-AF65-F5344CB8AC3E}">
        <p14:creationId xmlns:p14="http://schemas.microsoft.com/office/powerpoint/2010/main" val="86421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ifted/" TargetMode="External"/><Relationship Id="rId2" Type="http://schemas.openxmlformats.org/officeDocument/2006/relationships/hyperlink" Target="http://www.gifteddevelopmen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Social and Emotional Challenges of Gifted Children</a:t>
            </a:r>
          </a:p>
        </p:txBody>
      </p:sp>
      <p:sp>
        <p:nvSpPr>
          <p:cNvPr id="3" name="Subtitle 2"/>
          <p:cNvSpPr>
            <a:spLocks noGrp="1"/>
          </p:cNvSpPr>
          <p:nvPr>
            <p:ph type="subTitle" idx="1"/>
          </p:nvPr>
        </p:nvSpPr>
        <p:spPr/>
        <p:txBody>
          <a:bodyPr>
            <a:normAutofit/>
          </a:bodyPr>
          <a:lstStyle/>
          <a:p>
            <a:r>
              <a:rPr lang="en-US" dirty="0"/>
              <a:t>Sally G. Hoyle, Ph.D.</a:t>
            </a:r>
          </a:p>
          <a:p>
            <a:r>
              <a:rPr lang="en-US" dirty="0"/>
              <a:t>Child and Adolescent Psychologist </a:t>
            </a:r>
          </a:p>
          <a:p>
            <a:r>
              <a:rPr lang="en-US" dirty="0"/>
              <a:t>11/7/2018</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419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C952-19FB-41BB-B320-33680B14D1F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A9C5A0C-6BCC-4BCD-8CD5-528A11ACA15F}"/>
              </a:ext>
            </a:extLst>
          </p:cNvPr>
          <p:cNvSpPr>
            <a:spLocks noGrp="1"/>
          </p:cNvSpPr>
          <p:nvPr>
            <p:ph idx="1"/>
          </p:nvPr>
        </p:nvSpPr>
        <p:spPr/>
        <p:txBody>
          <a:bodyPr>
            <a:normAutofit fontScale="85000" lnSpcReduction="20000"/>
          </a:bodyPr>
          <a:lstStyle/>
          <a:p>
            <a:r>
              <a:rPr lang="en-US" dirty="0" err="1"/>
              <a:t>Dabrowski</a:t>
            </a:r>
            <a:r>
              <a:rPr lang="en-US" dirty="0"/>
              <a:t>, K. (1996). The Theory of Positive Disintegration.  International Journal of Psychiatry, 2(2), 229-244.</a:t>
            </a:r>
          </a:p>
          <a:p>
            <a:r>
              <a:rPr lang="en-US" dirty="0"/>
              <a:t>Daniels, S., &amp; </a:t>
            </a:r>
            <a:r>
              <a:rPr lang="en-US" dirty="0" err="1"/>
              <a:t>Piechowski</a:t>
            </a:r>
            <a:r>
              <a:rPr lang="en-US" dirty="0"/>
              <a:t>, M. (Eds). Living With Intensity (2009), Great Potential Press. </a:t>
            </a:r>
          </a:p>
          <a:p>
            <a:r>
              <a:rPr lang="en-US" dirty="0"/>
              <a:t>Lind, S. (2011). Overexcitability and the Gifted, </a:t>
            </a:r>
            <a:r>
              <a:rPr lang="en-US" dirty="0">
                <a:solidFill>
                  <a:srgbClr val="0070C0"/>
                </a:solidFill>
              </a:rPr>
              <a:t>www.senggifted.org  </a:t>
            </a:r>
          </a:p>
          <a:p>
            <a:r>
              <a:rPr lang="en-US" dirty="0">
                <a:solidFill>
                  <a:schemeClr val="tx1">
                    <a:lumMod val="95000"/>
                    <a:lumOff val="5000"/>
                  </a:schemeClr>
                </a:solidFill>
              </a:rPr>
              <a:t>Silverman, L. 2013). Gifted 101, Springer Publishing. </a:t>
            </a:r>
          </a:p>
          <a:p>
            <a:r>
              <a:rPr lang="en-US" dirty="0">
                <a:hlinkClick r:id="rId2"/>
              </a:rPr>
              <a:t>www.gifteddevelopment.com</a:t>
            </a:r>
            <a:endParaRPr lang="en-US" dirty="0"/>
          </a:p>
          <a:p>
            <a:r>
              <a:rPr lang="en-US" dirty="0">
                <a:solidFill>
                  <a:srgbClr val="0070C0"/>
                </a:solidFill>
              </a:rPr>
              <a:t>www.hoagiesgifted.com</a:t>
            </a:r>
          </a:p>
          <a:p>
            <a:r>
              <a:rPr lang="en-US" dirty="0">
                <a:hlinkClick r:id="rId3"/>
              </a:rPr>
              <a:t>www.gifted</a:t>
            </a:r>
            <a:r>
              <a:rPr lang="en-US" dirty="0"/>
              <a:t>kids.about.com </a:t>
            </a:r>
          </a:p>
        </p:txBody>
      </p:sp>
    </p:spTree>
    <p:extLst>
      <p:ext uri="{BB962C8B-B14F-4D97-AF65-F5344CB8AC3E}">
        <p14:creationId xmlns:p14="http://schemas.microsoft.com/office/powerpoint/2010/main" val="38886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10000"/>
          </a:bodyPr>
          <a:lstStyle/>
          <a:p>
            <a:r>
              <a:rPr lang="en-US" dirty="0"/>
              <a:t>There is a perception that children who are gifted are lucky, problem-free individuals</a:t>
            </a:r>
          </a:p>
          <a:p>
            <a:r>
              <a:rPr lang="en-US" dirty="0"/>
              <a:t>Though it is great to have brain power, there are social and emotional challenges inherent in giftedness for some children and adolescents.</a:t>
            </a:r>
          </a:p>
          <a:p>
            <a:r>
              <a:rPr lang="en-US" dirty="0"/>
              <a:t>Consequently parents of exceptional children have unique problems raising them. </a:t>
            </a:r>
          </a:p>
          <a:p>
            <a:r>
              <a:rPr lang="en-US" dirty="0"/>
              <a:t>Misdiagnosis of gifted children and teenagers is common due to lack of understanding of the issues I will discuss today. </a:t>
            </a:r>
          </a:p>
        </p:txBody>
      </p:sp>
    </p:spTree>
    <p:extLst>
      <p:ext uri="{BB962C8B-B14F-4D97-AF65-F5344CB8AC3E}">
        <p14:creationId xmlns:p14="http://schemas.microsoft.com/office/powerpoint/2010/main" val="377508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Challenges</a:t>
            </a:r>
          </a:p>
        </p:txBody>
      </p:sp>
      <p:sp>
        <p:nvSpPr>
          <p:cNvPr id="3" name="Content Placeholder 2"/>
          <p:cNvSpPr>
            <a:spLocks noGrp="1"/>
          </p:cNvSpPr>
          <p:nvPr>
            <p:ph idx="1"/>
          </p:nvPr>
        </p:nvSpPr>
        <p:spPr/>
        <p:txBody>
          <a:bodyPr>
            <a:normAutofit/>
          </a:bodyPr>
          <a:lstStyle/>
          <a:p>
            <a:r>
              <a:rPr lang="en-US" dirty="0"/>
              <a:t>Some gifted children have few, or no friends. </a:t>
            </a:r>
          </a:p>
          <a:p>
            <a:r>
              <a:rPr lang="en-US" dirty="0"/>
              <a:t>Kids tell me that it is hard to find someone that “gets” them</a:t>
            </a:r>
          </a:p>
          <a:p>
            <a:r>
              <a:rPr lang="en-US" dirty="0"/>
              <a:t>Also they make social mistakes in communication, conflict management or use of technology such as social media</a:t>
            </a:r>
          </a:p>
          <a:p>
            <a:r>
              <a:rPr lang="en-US" dirty="0"/>
              <a:t>They may be overly competitive in games and/or experience losing as devastating. </a:t>
            </a:r>
          </a:p>
        </p:txBody>
      </p:sp>
    </p:spTree>
    <p:extLst>
      <p:ext uri="{BB962C8B-B14F-4D97-AF65-F5344CB8AC3E}">
        <p14:creationId xmlns:p14="http://schemas.microsoft.com/office/powerpoint/2010/main" val="197754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Challenges-2</a:t>
            </a:r>
          </a:p>
        </p:txBody>
      </p:sp>
      <p:sp>
        <p:nvSpPr>
          <p:cNvPr id="3" name="Content Placeholder 2"/>
          <p:cNvSpPr>
            <a:spLocks noGrp="1"/>
          </p:cNvSpPr>
          <p:nvPr>
            <p:ph idx="1"/>
          </p:nvPr>
        </p:nvSpPr>
        <p:spPr/>
        <p:txBody>
          <a:bodyPr/>
          <a:lstStyle/>
          <a:p>
            <a:r>
              <a:rPr lang="en-US" dirty="0"/>
              <a:t>Gifted youngsters may have trouble with </a:t>
            </a:r>
            <a:r>
              <a:rPr lang="en-US" dirty="0" err="1"/>
              <a:t>overactivity</a:t>
            </a:r>
            <a:r>
              <a:rPr lang="en-US" dirty="0"/>
              <a:t>,  personal space, and vocal volume</a:t>
            </a:r>
          </a:p>
          <a:p>
            <a:r>
              <a:rPr lang="en-US" dirty="0"/>
              <a:t>They may come off as being odd or eccentric</a:t>
            </a:r>
          </a:p>
          <a:p>
            <a:r>
              <a:rPr lang="en-US" dirty="0"/>
              <a:t>Social cues can be missed or misinterpreted </a:t>
            </a:r>
          </a:p>
          <a:p>
            <a:r>
              <a:rPr lang="en-US" dirty="0"/>
              <a:t>They might criticize themselves for not “fitting in” </a:t>
            </a:r>
          </a:p>
          <a:p>
            <a:r>
              <a:rPr lang="en-US" dirty="0"/>
              <a:t>They may experience loneliness  </a:t>
            </a:r>
          </a:p>
        </p:txBody>
      </p:sp>
    </p:spTree>
    <p:extLst>
      <p:ext uri="{BB962C8B-B14F-4D97-AF65-F5344CB8AC3E}">
        <p14:creationId xmlns:p14="http://schemas.microsoft.com/office/powerpoint/2010/main" val="135127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Challenges</a:t>
            </a:r>
          </a:p>
        </p:txBody>
      </p:sp>
      <p:sp>
        <p:nvSpPr>
          <p:cNvPr id="3" name="Content Placeholder 2"/>
          <p:cNvSpPr>
            <a:spLocks noGrp="1"/>
          </p:cNvSpPr>
          <p:nvPr>
            <p:ph idx="1"/>
          </p:nvPr>
        </p:nvSpPr>
        <p:spPr/>
        <p:txBody>
          <a:bodyPr>
            <a:normAutofit fontScale="92500" lnSpcReduction="10000"/>
          </a:bodyPr>
          <a:lstStyle/>
          <a:p>
            <a:r>
              <a:rPr lang="en-US" dirty="0"/>
              <a:t>Gifted children may show asynchrony in development</a:t>
            </a:r>
          </a:p>
          <a:p>
            <a:r>
              <a:rPr lang="en-US" dirty="0"/>
              <a:t> So for example, you have a ten year old child with an IQ of 130.  The child’s chronological age is 10.  The child’s mental age based on IQ is about age 13.  But due to uneven or asynchronous development, this child may act much younger, say like a six year old.  I call this The Three Numbers.  It can be confusing to parents, kids and teachers.   </a:t>
            </a:r>
          </a:p>
        </p:txBody>
      </p:sp>
    </p:spTree>
    <p:extLst>
      <p:ext uri="{BB962C8B-B14F-4D97-AF65-F5344CB8AC3E}">
        <p14:creationId xmlns:p14="http://schemas.microsoft.com/office/powerpoint/2010/main" val="313284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Challenges</a:t>
            </a:r>
          </a:p>
        </p:txBody>
      </p:sp>
      <p:sp>
        <p:nvSpPr>
          <p:cNvPr id="3" name="Content Placeholder 2"/>
          <p:cNvSpPr>
            <a:spLocks noGrp="1"/>
          </p:cNvSpPr>
          <p:nvPr>
            <p:ph idx="1"/>
          </p:nvPr>
        </p:nvSpPr>
        <p:spPr/>
        <p:txBody>
          <a:bodyPr>
            <a:normAutofit lnSpcReduction="10000"/>
          </a:bodyPr>
          <a:lstStyle/>
          <a:p>
            <a:r>
              <a:rPr lang="en-US" dirty="0"/>
              <a:t>Managing feelings, also called Affect Regulation, is often a weakness for the gifted</a:t>
            </a:r>
          </a:p>
          <a:p>
            <a:r>
              <a:rPr lang="en-US" dirty="0"/>
              <a:t>Many gifted individuals do not have trouble with this, according to research </a:t>
            </a:r>
          </a:p>
          <a:p>
            <a:r>
              <a:rPr lang="en-US" dirty="0"/>
              <a:t>Stress brought upon by the aforementioned social and developmental challenges can result in psychological problems </a:t>
            </a:r>
          </a:p>
          <a:p>
            <a:r>
              <a:rPr lang="en-US" dirty="0"/>
              <a:t>A theory by </a:t>
            </a:r>
            <a:r>
              <a:rPr lang="en-US" dirty="0" err="1"/>
              <a:t>Dabrowski</a:t>
            </a:r>
            <a:r>
              <a:rPr lang="en-US" dirty="0"/>
              <a:t> (1996)explains how these emotional problems develop</a:t>
            </a:r>
          </a:p>
          <a:p>
            <a:endParaRPr lang="en-US" dirty="0"/>
          </a:p>
        </p:txBody>
      </p:sp>
    </p:spTree>
    <p:extLst>
      <p:ext uri="{BB962C8B-B14F-4D97-AF65-F5344CB8AC3E}">
        <p14:creationId xmlns:p14="http://schemas.microsoft.com/office/powerpoint/2010/main" val="383689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F92A2-61AC-42F7-805F-9C8C77E024AE}"/>
              </a:ext>
            </a:extLst>
          </p:cNvPr>
          <p:cNvSpPr>
            <a:spLocks noGrp="1"/>
          </p:cNvSpPr>
          <p:nvPr>
            <p:ph type="title"/>
          </p:nvPr>
        </p:nvSpPr>
        <p:spPr/>
        <p:txBody>
          <a:bodyPr/>
          <a:lstStyle/>
          <a:p>
            <a:r>
              <a:rPr lang="en-US" dirty="0"/>
              <a:t>Overexcitabilities in Gifted</a:t>
            </a:r>
          </a:p>
        </p:txBody>
      </p:sp>
      <p:sp>
        <p:nvSpPr>
          <p:cNvPr id="3" name="Content Placeholder 2">
            <a:extLst>
              <a:ext uri="{FF2B5EF4-FFF2-40B4-BE49-F238E27FC236}">
                <a16:creationId xmlns:a16="http://schemas.microsoft.com/office/drawing/2014/main" id="{CC3E778A-A928-4AB8-9D29-33F04E67C059}"/>
              </a:ext>
            </a:extLst>
          </p:cNvPr>
          <p:cNvSpPr>
            <a:spLocks noGrp="1"/>
          </p:cNvSpPr>
          <p:nvPr>
            <p:ph idx="1"/>
          </p:nvPr>
        </p:nvSpPr>
        <p:spPr/>
        <p:txBody>
          <a:bodyPr/>
          <a:lstStyle/>
          <a:p>
            <a:r>
              <a:rPr lang="en-US" dirty="0"/>
              <a:t>“Overexcitabilities are inborn intensities indicating heightened ability to respond to stimuli” (Lind, 2011)</a:t>
            </a:r>
          </a:p>
          <a:p>
            <a:r>
              <a:rPr lang="en-US" dirty="0" err="1"/>
              <a:t>Dabrowski’s</a:t>
            </a:r>
            <a:r>
              <a:rPr lang="en-US" dirty="0"/>
              <a:t> theory talks about the five overexcitabilities:</a:t>
            </a:r>
          </a:p>
          <a:p>
            <a:r>
              <a:rPr lang="en-US" dirty="0"/>
              <a:t>Psychomotor</a:t>
            </a:r>
          </a:p>
          <a:p>
            <a:r>
              <a:rPr lang="en-US" dirty="0"/>
              <a:t>Sensual (referring to higher awareness of sight, smell, touch, taste and/or  hearing)</a:t>
            </a:r>
          </a:p>
          <a:p>
            <a:endParaRPr lang="en-US" dirty="0"/>
          </a:p>
        </p:txBody>
      </p:sp>
    </p:spTree>
    <p:extLst>
      <p:ext uri="{BB962C8B-B14F-4D97-AF65-F5344CB8AC3E}">
        <p14:creationId xmlns:p14="http://schemas.microsoft.com/office/powerpoint/2010/main" val="18926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D0128-B048-4A01-98F5-EAF8D5E3BA04}"/>
              </a:ext>
            </a:extLst>
          </p:cNvPr>
          <p:cNvSpPr>
            <a:spLocks noGrp="1"/>
          </p:cNvSpPr>
          <p:nvPr>
            <p:ph type="title"/>
          </p:nvPr>
        </p:nvSpPr>
        <p:spPr/>
        <p:txBody>
          <a:bodyPr/>
          <a:lstStyle/>
          <a:p>
            <a:r>
              <a:rPr lang="en-US" dirty="0"/>
              <a:t>Overexcitabilities -2</a:t>
            </a:r>
          </a:p>
        </p:txBody>
      </p:sp>
      <p:sp>
        <p:nvSpPr>
          <p:cNvPr id="3" name="Content Placeholder 2">
            <a:extLst>
              <a:ext uri="{FF2B5EF4-FFF2-40B4-BE49-F238E27FC236}">
                <a16:creationId xmlns:a16="http://schemas.microsoft.com/office/drawing/2014/main" id="{5DEF286D-B41F-46F6-ADF3-1E717EC0C8C9}"/>
              </a:ext>
            </a:extLst>
          </p:cNvPr>
          <p:cNvSpPr>
            <a:spLocks noGrp="1"/>
          </p:cNvSpPr>
          <p:nvPr>
            <p:ph idx="1"/>
          </p:nvPr>
        </p:nvSpPr>
        <p:spPr/>
        <p:txBody>
          <a:bodyPr/>
          <a:lstStyle/>
          <a:p>
            <a:r>
              <a:rPr lang="en-US" dirty="0"/>
              <a:t>Intellectual. Need to acquire knowledge, seek understanding and truth, to analyze and synthesize</a:t>
            </a:r>
          </a:p>
          <a:p>
            <a:r>
              <a:rPr lang="en-US" dirty="0"/>
              <a:t>Imaginational.  Elaborate imagination, fantasy, intense visualization.</a:t>
            </a:r>
          </a:p>
          <a:p>
            <a:r>
              <a:rPr lang="en-US" dirty="0"/>
              <a:t>Emotional.  Intense feelings of complex emotions, heightened empathy</a:t>
            </a:r>
          </a:p>
        </p:txBody>
      </p:sp>
    </p:spTree>
    <p:extLst>
      <p:ext uri="{BB962C8B-B14F-4D97-AF65-F5344CB8AC3E}">
        <p14:creationId xmlns:p14="http://schemas.microsoft.com/office/powerpoint/2010/main" val="99938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63FC-8DDF-4D7C-A938-34DE9B1B8437}"/>
              </a:ext>
            </a:extLst>
          </p:cNvPr>
          <p:cNvSpPr>
            <a:spLocks noGrp="1"/>
          </p:cNvSpPr>
          <p:nvPr>
            <p:ph type="title"/>
          </p:nvPr>
        </p:nvSpPr>
        <p:spPr/>
        <p:txBody>
          <a:bodyPr/>
          <a:lstStyle/>
          <a:p>
            <a:r>
              <a:rPr lang="en-US" dirty="0"/>
              <a:t>Parent ideas</a:t>
            </a:r>
          </a:p>
        </p:txBody>
      </p:sp>
      <p:sp>
        <p:nvSpPr>
          <p:cNvPr id="3" name="Content Placeholder 2">
            <a:extLst>
              <a:ext uri="{FF2B5EF4-FFF2-40B4-BE49-F238E27FC236}">
                <a16:creationId xmlns:a16="http://schemas.microsoft.com/office/drawing/2014/main" id="{BE3A1FD9-F149-4964-907D-92754DF847AF}"/>
              </a:ext>
            </a:extLst>
          </p:cNvPr>
          <p:cNvSpPr>
            <a:spLocks noGrp="1"/>
          </p:cNvSpPr>
          <p:nvPr>
            <p:ph idx="1"/>
          </p:nvPr>
        </p:nvSpPr>
        <p:spPr/>
        <p:txBody>
          <a:bodyPr/>
          <a:lstStyle/>
          <a:p>
            <a:r>
              <a:rPr lang="en-US" dirty="0"/>
              <a:t>Learn about Overexcitability and </a:t>
            </a:r>
            <a:r>
              <a:rPr lang="en-US" dirty="0" err="1"/>
              <a:t>Supersensitivity</a:t>
            </a:r>
            <a:r>
              <a:rPr lang="en-US" dirty="0"/>
              <a:t> in Gifted kids.  </a:t>
            </a:r>
          </a:p>
          <a:p>
            <a:r>
              <a:rPr lang="en-US" dirty="0"/>
              <a:t>Now I want to talk about specific ways you can address the most frequent social and emotional problems.  I am working on a book on this topic and have developed some social skills modules that address social and emotional coping skills.  </a:t>
            </a:r>
          </a:p>
        </p:txBody>
      </p:sp>
    </p:spTree>
    <p:extLst>
      <p:ext uri="{BB962C8B-B14F-4D97-AF65-F5344CB8AC3E}">
        <p14:creationId xmlns:p14="http://schemas.microsoft.com/office/powerpoint/2010/main" val="226592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575</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Social and Emotional Challenges of Gifted Children</vt:lpstr>
      <vt:lpstr>Introduction</vt:lpstr>
      <vt:lpstr>Social Challenges</vt:lpstr>
      <vt:lpstr>Social Challenges-2</vt:lpstr>
      <vt:lpstr>Developmental Challenges</vt:lpstr>
      <vt:lpstr>Emotional Challenges</vt:lpstr>
      <vt:lpstr>Overexcitabilities in Gifted</vt:lpstr>
      <vt:lpstr>Overexcitabilities -2</vt:lpstr>
      <vt:lpstr>Parent ideas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sghjpz@comcast.net</cp:lastModifiedBy>
  <cp:revision>15</cp:revision>
  <cp:lastPrinted>2018-11-06T17:45:02Z</cp:lastPrinted>
  <dcterms:created xsi:type="dcterms:W3CDTF">2012-08-24T17:51:34Z</dcterms:created>
  <dcterms:modified xsi:type="dcterms:W3CDTF">2018-11-08T18:23:23Z</dcterms:modified>
</cp:coreProperties>
</file>